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1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70" r:id="rId10"/>
    <p:sldId id="268" r:id="rId11"/>
    <p:sldId id="266" r:id="rId12"/>
    <p:sldId id="257" r:id="rId13"/>
    <p:sldId id="259" r:id="rId14"/>
    <p:sldId id="260" r:id="rId15"/>
    <p:sldId id="269" r:id="rId16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ลักษณะชุดรูปแบบ 1 - เน้น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ลักษณะชุดรูปแบบ 1 - เน้น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D9B5F-6489-4F69-A57E-57B5DFDDE5DB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BD230-E155-4E27-BE06-18B183E159AB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E/R Table search for order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h-TH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(กำหนดเอง)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BD230-E155-4E27-BE06-18B183E159AB}" type="slidenum">
              <a:rPr lang="th-TH" smtClean="0"/>
              <a:t>12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DF44-81A1-4E5A-918B-43CAC2CCFA57}" type="datetimeFigureOut">
              <a:rPr lang="th-TH" smtClean="0"/>
              <a:t>12/12/56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E9DC8-0C74-42F9-95AF-879408CD899B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aho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smail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aho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411760" y="1988840"/>
            <a:ext cx="5262979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3000" b="1" i="0" u="none" strike="noStrike" normalizeH="0" baseline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gsana New" pitchFamily="18" charset="-34"/>
                <a:ea typeface="Calibri" pitchFamily="34" charset="0"/>
                <a:cs typeface="Angsana New" pitchFamily="18" charset="-34"/>
              </a:rPr>
              <a:t>E/R Table </a:t>
            </a:r>
            <a:endParaRPr lang="th-TH" sz="1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30141" r="5090" b="35406"/>
          <a:stretch>
            <a:fillRect/>
          </a:stretch>
        </p:blipFill>
        <p:spPr bwMode="auto">
          <a:xfrm>
            <a:off x="899592" y="404664"/>
            <a:ext cx="7974372" cy="367240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 cstate="print"/>
          <a:srcRect l="27391" t="32110" r="27271" b="17688"/>
          <a:stretch>
            <a:fillRect/>
          </a:stretch>
        </p:blipFill>
        <p:spPr bwMode="auto">
          <a:xfrm>
            <a:off x="899592" y="1124744"/>
            <a:ext cx="7992887" cy="525658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 l="26837" t="26203" r="26674" b="71014"/>
          <a:stretch>
            <a:fillRect/>
          </a:stretch>
        </p:blipFill>
        <p:spPr bwMode="auto">
          <a:xfrm>
            <a:off x="899592" y="836712"/>
            <a:ext cx="7992888" cy="28546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971600" y="1196752"/>
            <a:ext cx="156805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3200" b="0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Calibri" pitchFamily="34" charset="0"/>
                <a:ea typeface="Calibri" pitchFamily="34" charset="0"/>
                <a:cs typeface="+mj-cs"/>
              </a:rPr>
              <a:t>(</a:t>
            </a:r>
            <a:r>
              <a:rPr kumimoji="0" lang="th-TH" sz="3200" b="1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Calibri" pitchFamily="34" charset="0"/>
                <a:ea typeface="Calibri" pitchFamily="34" charset="0"/>
                <a:cs typeface="+mj-cs"/>
              </a:rPr>
              <a:t>กำหนดเอง)</a:t>
            </a:r>
            <a:endParaRPr kumimoji="0" lang="th-TH" sz="3200" b="1" i="0" u="none" strike="noStrike" cap="none" normalizeH="0" baseline="0" dirty="0" smtClean="0">
              <a:ln>
                <a:noFill/>
              </a:ln>
              <a:solidFill>
                <a:srgbClr val="0033CC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547664" y="260648"/>
            <a:ext cx="664156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0" lang="en-US" sz="6500" b="1" i="0" u="none" strike="noStrike" normalizeH="0" baseline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gsana New" pitchFamily="18" charset="-34"/>
                <a:ea typeface="Calibri" pitchFamily="34" charset="0"/>
                <a:cs typeface="Angsana New" pitchFamily="18" charset="-34"/>
              </a:rPr>
              <a:t>E/R Table search for order</a:t>
            </a:r>
            <a:endParaRPr lang="th-TH" sz="6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1043609" y="1772816"/>
          <a:ext cx="7848871" cy="4896544"/>
        </p:xfrm>
        <a:graphic>
          <a:graphicData uri="http://schemas.openxmlformats.org/drawingml/2006/table">
            <a:tbl>
              <a:tblPr/>
              <a:tblGrid>
                <a:gridCol w="1076460"/>
                <a:gridCol w="974146"/>
                <a:gridCol w="1060658"/>
                <a:gridCol w="2050606"/>
                <a:gridCol w="2687001"/>
              </a:tblGrid>
              <a:tr h="5505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Event</a:t>
                      </a:r>
                      <a:endParaRPr lang="en-US"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Type</a:t>
                      </a:r>
                      <a:endParaRPr lang="en-US"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Time</a:t>
                      </a:r>
                      <a:endParaRPr lang="en-US"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Physical Response</a:t>
                      </a:r>
                      <a:endParaRPr lang="en-US"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Procedure/steps</a:t>
                      </a:r>
                      <a:endParaRPr lang="en-US"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857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/>
                          <a:ea typeface="Times New Roman"/>
                          <a:cs typeface="Angsana New"/>
                        </a:rPr>
                        <a:t>ค้นหาสินค้า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โดยตรง</a:t>
                      </a: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10 </a:t>
                      </a: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วินาที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เปิดหน้า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พิมพ์ชื่อเว็บ</a:t>
                      </a: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63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Angsana New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2</a:t>
                      </a:r>
                      <a:r>
                        <a:rPr lang="th-TH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 นาที</a:t>
                      </a: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พิมพ์</a:t>
                      </a:r>
                      <a:r>
                        <a:rPr lang="th-TH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ชื่อ</a:t>
                      </a: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สิ้นค้าที่ต้องการค้นหาลงในช่องสำหรับค้นหา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พิมพ์</a:t>
                      </a:r>
                      <a:r>
                        <a:rPr lang="th-TH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ชื่อ</a:t>
                      </a: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สิ้นค้าที่ต้องการค้นหา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2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Angsana New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2 </a:t>
                      </a:r>
                      <a:r>
                        <a:rPr lang="th-TH" sz="24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วินาที</a:t>
                      </a:r>
                      <a:endPara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เมื่อกรอกข้อมูล</a:t>
                      </a:r>
                      <a:r>
                        <a:rPr lang="th-TH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ครบ</a:t>
                      </a: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แล้วให้กดเครื่องหมายค้นหา เมื่อกดแล้วสิ้นค้าที่ทำการค้นหาก็จะปรากฏ</a:t>
                      </a:r>
                      <a:r>
                        <a:rPr lang="th-TH" sz="24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ขึ้น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ngsana New"/>
                          <a:ea typeface="Calibri"/>
                          <a:cs typeface="Cordia New"/>
                        </a:rPr>
                        <a:t>คลิกที่ปุ่ม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125" name="Picture 21"/>
          <p:cNvPicPr>
            <a:picLocks noChangeAspect="1" noChangeArrowheads="1"/>
          </p:cNvPicPr>
          <p:nvPr/>
        </p:nvPicPr>
        <p:blipFill>
          <a:blip r:embed="rId3" cstate="print"/>
          <a:srcRect l="22849" t="68593" r="47108" b="24873"/>
          <a:stretch>
            <a:fillRect/>
          </a:stretch>
        </p:blipFill>
        <p:spPr bwMode="auto">
          <a:xfrm>
            <a:off x="6300192" y="3933056"/>
            <a:ext cx="2520280" cy="360040"/>
          </a:xfrm>
          <a:prstGeom prst="rect">
            <a:avLst/>
          </a:prstGeom>
          <a:noFill/>
          <a:ln w="9525">
            <a:solidFill>
              <a:srgbClr val="C6D9F1"/>
            </a:solidFill>
            <a:miter lim="800000"/>
            <a:headEnd/>
            <a:tailEnd/>
          </a:ln>
        </p:spPr>
      </p:pic>
      <p:cxnSp>
        <p:nvCxnSpPr>
          <p:cNvPr id="10" name="ตัวเชื่อมต่อโค้ง 9"/>
          <p:cNvCxnSpPr/>
          <p:nvPr/>
        </p:nvCxnSpPr>
        <p:spPr>
          <a:xfrm rot="5400000">
            <a:off x="7488324" y="3609020"/>
            <a:ext cx="576064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2849" t="68593" r="47108" b="24873"/>
          <a:stretch>
            <a:fillRect/>
          </a:stretch>
        </p:blipFill>
        <p:spPr bwMode="auto">
          <a:xfrm>
            <a:off x="6300192" y="5229200"/>
            <a:ext cx="2520280" cy="432048"/>
          </a:xfrm>
          <a:prstGeom prst="rect">
            <a:avLst/>
          </a:prstGeom>
          <a:noFill/>
          <a:ln w="9525">
            <a:solidFill>
              <a:srgbClr val="C6D9F1"/>
            </a:solidFill>
            <a:miter lim="800000"/>
            <a:headEnd/>
            <a:tailEnd/>
          </a:ln>
        </p:spPr>
      </p:pic>
      <p:cxnSp>
        <p:nvCxnSpPr>
          <p:cNvPr id="12" name="ตัวเชื่อมต่อโค้ง 11"/>
          <p:cNvCxnSpPr/>
          <p:nvPr/>
        </p:nvCxnSpPr>
        <p:spPr>
          <a:xfrm>
            <a:off x="7020272" y="4797152"/>
            <a:ext cx="1512168" cy="432048"/>
          </a:xfrm>
          <a:prstGeom prst="curvedConnector3">
            <a:avLst>
              <a:gd name="adj1" fmla="val 99306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827584" y="764704"/>
            <a:ext cx="48718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(</a:t>
            </a:r>
            <a:r>
              <a:rPr kumimoji="0" lang="th-TH" sz="3200" b="0" i="0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จากเว็บไซด์ </a:t>
            </a:r>
            <a:r>
              <a:rPr kumimoji="0" lang="en-US" sz="3200" b="0" i="0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  <a:hlinkClick r:id="rId2"/>
              </a:rPr>
              <a:t> http://www.officemate.co.th</a:t>
            </a:r>
            <a:r>
              <a:rPr kumimoji="0" lang="en-US" sz="3200" b="0" i="0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)</a:t>
            </a:r>
            <a:endParaRPr kumimoji="0" lang="en-US" sz="3200" b="0" i="0" strike="noStrike" cap="none" normalizeH="0" baseline="0" dirty="0" smtClean="0">
              <a:ln>
                <a:noFill/>
              </a:ln>
              <a:solidFill>
                <a:srgbClr val="0033CC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763688" y="-171400"/>
            <a:ext cx="654057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sz="6500" b="1" i="0" u="none" strike="noStrike" normalizeH="0" baseline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gsana New" pitchFamily="18" charset="-34"/>
                <a:ea typeface="Calibri" pitchFamily="34" charset="0"/>
                <a:cs typeface="Angsana New" pitchFamily="18" charset="-34"/>
              </a:rPr>
              <a:t>E/R Table search for order</a:t>
            </a:r>
            <a:endParaRPr lang="th-TH" sz="6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899592" y="1412776"/>
          <a:ext cx="7992888" cy="5045288"/>
        </p:xfrm>
        <a:graphic>
          <a:graphicData uri="http://schemas.openxmlformats.org/drawingml/2006/table">
            <a:tbl>
              <a:tblPr/>
              <a:tblGrid>
                <a:gridCol w="1324703"/>
                <a:gridCol w="835537"/>
                <a:gridCol w="936104"/>
                <a:gridCol w="2664296"/>
                <a:gridCol w="2232248"/>
              </a:tblGrid>
              <a:tr h="343324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200" b="1" dirty="0">
                          <a:latin typeface="Angsana New"/>
                          <a:ea typeface="Times New Roman"/>
                          <a:cs typeface="Cordia New"/>
                        </a:rPr>
                        <a:t>Event</a:t>
                      </a: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>
                          <a:latin typeface="Angsana New"/>
                          <a:ea typeface="Times New Roman"/>
                          <a:cs typeface="Cordia New"/>
                        </a:rPr>
                        <a:t>Type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>
                          <a:latin typeface="Angsana New"/>
                          <a:ea typeface="Times New Roman"/>
                          <a:cs typeface="Cordia New"/>
                        </a:rPr>
                        <a:t>Time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>
                          <a:latin typeface="Angsana New"/>
                          <a:ea typeface="Times New Roman"/>
                          <a:cs typeface="Cordia New"/>
                        </a:rPr>
                        <a:t>Physical Response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200" b="1">
                          <a:latin typeface="Angsana New"/>
                          <a:ea typeface="Times New Roman"/>
                          <a:cs typeface="Cordia New"/>
                        </a:rPr>
                        <a:t>Procedure / Steps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343324">
                <a:tc rowSpan="3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th-TH" sz="2200" b="1" dirty="0">
                          <a:latin typeface="Calibri"/>
                          <a:ea typeface="Times New Roman"/>
                          <a:cs typeface="Angsana New"/>
                        </a:rPr>
                        <a:t>การค้นหาสินค้า</a:t>
                      </a: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โดยตรง</a:t>
                      </a: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200">
                          <a:latin typeface="Angsana New"/>
                          <a:ea typeface="Calibri"/>
                          <a:cs typeface="Cordia New"/>
                        </a:rPr>
                        <a:t>10 </a:t>
                      </a:r>
                      <a:r>
                        <a:rPr lang="th-TH" sz="2200">
                          <a:latin typeface="Angsana New"/>
                          <a:ea typeface="Calibri"/>
                          <a:cs typeface="Cordia New"/>
                        </a:rPr>
                        <a:t>วินาที 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dirty="0" smtClean="0">
                          <a:latin typeface="+mn-lt"/>
                          <a:ea typeface="Calibri"/>
                          <a:cs typeface="Angsana New"/>
                        </a:rPr>
                        <a:t>เปิดหน้าเว็บ</a:t>
                      </a:r>
                      <a:endParaRPr lang="en-US" sz="2200" dirty="0" smtClean="0">
                        <a:latin typeface="+mn-lt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u="none" strike="noStrike" dirty="0" smtClean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  <a:hlinkClick r:id="rId2"/>
                        </a:rPr>
                        <a:t>http://www.officemate.co.th</a:t>
                      </a: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6649">
                <a:tc vMerge="1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200">
                          <a:latin typeface="Angsana New"/>
                          <a:ea typeface="Calibri"/>
                          <a:cs typeface="Cordia New"/>
                        </a:rPr>
                        <a:t>30</a:t>
                      </a:r>
                      <a:r>
                        <a:rPr lang="th-TH" sz="2200">
                          <a:latin typeface="Angsana New"/>
                          <a:ea typeface="Calibri"/>
                          <a:cs typeface="Cordia New"/>
                        </a:rPr>
                        <a:t> วินาที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พิมพ์คำค้นหาสินค้าที่ช่อง</a:t>
                      </a: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กรอกชื่อสิน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ค้า </a:t>
                      </a:r>
                      <a:endParaRPr lang="th-TH" sz="2200" dirty="0" smtClean="0">
                        <a:latin typeface="Calibri"/>
                        <a:ea typeface="Calibri"/>
                        <a:cs typeface="Angsan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กรอก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ชื้อสินค้า</a:t>
                      </a: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75567">
                <a:tc vMerge="1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200">
                          <a:latin typeface="Angsana New"/>
                          <a:ea typeface="Calibri"/>
                          <a:cs typeface="Cordia New"/>
                        </a:rPr>
                        <a:t>10 </a:t>
                      </a:r>
                      <a:r>
                        <a:rPr lang="th-TH" sz="2200">
                          <a:latin typeface="Angsana New"/>
                          <a:ea typeface="Calibri"/>
                          <a:cs typeface="Cordia New"/>
                        </a:rPr>
                        <a:t>วินาที</a:t>
                      </a:r>
                      <a:endParaRPr lang="en-US" sz="2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2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Angsana New"/>
                        </a:rPr>
                        <a:t>เลือก 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>Departments (</a:t>
                      </a:r>
                      <a:r>
                        <a:rPr lang="th-TH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>หมวดสินค้า) ที่ต้องการค้นหาสินค้า 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ถ้าคลิกที่ปุ่มนี้        </a:t>
                      </a: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  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ก็จะมี</a:t>
                      </a: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หวาด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สิ้นค้าปรากฏขึ้นมาให้เลือกมากมาย แบบ</a:t>
                      </a: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นี้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200" dirty="0" smtClean="0">
                        <a:latin typeface="Calibri"/>
                        <a:ea typeface="Calibri"/>
                        <a:cs typeface="Angsan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200" dirty="0" smtClean="0">
                        <a:latin typeface="Calibri"/>
                        <a:ea typeface="Calibri"/>
                        <a:cs typeface="Angsan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2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Angsana New"/>
                        </a:rPr>
                        <a:t>หรือเลือก 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>All Departments </a:t>
                      </a:r>
                      <a:r>
                        <a:rPr lang="th-TH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>เพื่อค้นหาทั้งหมด</a:t>
                      </a:r>
                      <a:r>
                        <a:rPr lang="th-TH" sz="2200" dirty="0">
                          <a:latin typeface="Calibri"/>
                          <a:ea typeface="Calibri"/>
                          <a:cs typeface="Angsana New"/>
                        </a:rPr>
                        <a:t> </a:t>
                      </a:r>
                      <a:r>
                        <a:rPr lang="th-TH" sz="2200" dirty="0" smtClean="0">
                          <a:latin typeface="Calibri"/>
                          <a:ea typeface="Calibri"/>
                          <a:cs typeface="Angsana New"/>
                        </a:rPr>
                        <a:t>ก็ได้ </a:t>
                      </a:r>
                      <a:endParaRPr lang="en-US" sz="2200" dirty="0" smtClean="0">
                        <a:latin typeface="Calibri"/>
                        <a:ea typeface="Calibri"/>
                        <a:cs typeface="Angsan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2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Angsana New"/>
                        </a:rPr>
                        <a:t>คลิกที่ปุ่ม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/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</a:br>
                      <a: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  <a:t/>
                      </a:r>
                      <a:br>
                        <a:rPr lang="en-US" sz="2200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Cordia New"/>
                        </a:rPr>
                      </a:br>
                      <a:endParaRPr lang="en-US" sz="2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77" name="Picture 10"/>
          <p:cNvPicPr>
            <a:picLocks noChangeAspect="1" noChangeArrowheads="1"/>
          </p:cNvPicPr>
          <p:nvPr/>
        </p:nvPicPr>
        <p:blipFill>
          <a:blip r:embed="rId3" cstate="print"/>
          <a:srcRect l="62930" t="33881" r="14923" b="34973"/>
          <a:stretch>
            <a:fillRect/>
          </a:stretch>
        </p:blipFill>
        <p:spPr bwMode="auto">
          <a:xfrm>
            <a:off x="4572000" y="4581128"/>
            <a:ext cx="1533525" cy="1209675"/>
          </a:xfrm>
          <a:prstGeom prst="rect">
            <a:avLst/>
          </a:prstGeom>
          <a:noFill/>
        </p:spPr>
      </p:pic>
      <p:pic>
        <p:nvPicPr>
          <p:cNvPr id="3080" name="Picture 1"/>
          <p:cNvPicPr>
            <a:picLocks noChangeAspect="1" noChangeArrowheads="1"/>
          </p:cNvPicPr>
          <p:nvPr/>
        </p:nvPicPr>
        <p:blipFill>
          <a:blip r:embed="rId4" cstate="print"/>
          <a:srcRect t="28934" r="37534" b="61201"/>
          <a:stretch>
            <a:fillRect/>
          </a:stretch>
        </p:blipFill>
        <p:spPr bwMode="auto">
          <a:xfrm>
            <a:off x="6732240" y="2564904"/>
            <a:ext cx="2036763" cy="36004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5" cstate="print"/>
          <a:srcRect l="62766" t="32787" r="23509" b="61201"/>
          <a:stretch>
            <a:fillRect/>
          </a:stretch>
        </p:blipFill>
        <p:spPr bwMode="auto">
          <a:xfrm>
            <a:off x="6876256" y="3645024"/>
            <a:ext cx="1754078" cy="43204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 l="74506" t="34589" r="24142" b="62912"/>
          <a:stretch>
            <a:fillRect/>
          </a:stretch>
        </p:blipFill>
        <p:spPr bwMode="auto">
          <a:xfrm>
            <a:off x="4499992" y="3789040"/>
            <a:ext cx="214313" cy="22383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cxnSp>
        <p:nvCxnSpPr>
          <p:cNvPr id="16" name="ตัวเชื่อมต่อโค้ง 15"/>
          <p:cNvCxnSpPr/>
          <p:nvPr/>
        </p:nvCxnSpPr>
        <p:spPr>
          <a:xfrm rot="16200000" flipH="1">
            <a:off x="7668344" y="2420888"/>
            <a:ext cx="504056" cy="216024"/>
          </a:xfrm>
          <a:prstGeom prst="curvedConnector3">
            <a:avLst>
              <a:gd name="adj1" fmla="val 2555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ตัวเชื่อมต่อโค้ง 23"/>
          <p:cNvCxnSpPr/>
          <p:nvPr/>
        </p:nvCxnSpPr>
        <p:spPr>
          <a:xfrm>
            <a:off x="7452320" y="3284984"/>
            <a:ext cx="936104" cy="5760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971600" y="1628800"/>
          <a:ext cx="7992888" cy="2088232"/>
        </p:xfrm>
        <a:graphic>
          <a:graphicData uri="http://schemas.openxmlformats.org/drawingml/2006/table">
            <a:tbl>
              <a:tblPr/>
              <a:tblGrid>
                <a:gridCol w="1368152"/>
                <a:gridCol w="936104"/>
                <a:gridCol w="1008112"/>
                <a:gridCol w="2160240"/>
                <a:gridCol w="2520280"/>
              </a:tblGrid>
              <a:tr h="2088232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endParaRPr lang="en-US" sz="1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th-TH" sz="2400" b="0" dirty="0" smtClean="0">
                        <a:latin typeface="Angsana New"/>
                        <a:ea typeface="Times New Roman"/>
                        <a:cs typeface="Cordia New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latin typeface="Angsana New"/>
                          <a:ea typeface="Times New Roman"/>
                          <a:cs typeface="Cordia New"/>
                        </a:rPr>
                        <a:t>2 </a:t>
                      </a:r>
                      <a:r>
                        <a:rPr lang="th-TH" sz="2400" b="0" dirty="0">
                          <a:latin typeface="Angsana New"/>
                          <a:ea typeface="Times New Roman"/>
                          <a:cs typeface="Cordia New"/>
                        </a:rPr>
                        <a:t>วินาที</a:t>
                      </a:r>
                      <a:endParaRPr lang="en-US" sz="2400" b="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th-TH" sz="2400" b="0" dirty="0" smtClean="0">
                        <a:latin typeface="Calibri"/>
                        <a:ea typeface="Times New Roman"/>
                        <a:cs typeface="Angsan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latin typeface="Calibri"/>
                          <a:ea typeface="Times New Roman"/>
                          <a:cs typeface="Angsana New"/>
                        </a:rPr>
                        <a:t>กรอกชื่อสิน</a:t>
                      </a:r>
                      <a:r>
                        <a:rPr lang="th-TH" sz="2400" b="0" dirty="0">
                          <a:latin typeface="Calibri"/>
                          <a:ea typeface="Times New Roman"/>
                          <a:cs typeface="Angsana New"/>
                        </a:rPr>
                        <a:t>ค้า และ </a:t>
                      </a:r>
                      <a:r>
                        <a:rPr lang="th-TH" sz="2400" b="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Angsana New"/>
                        </a:rPr>
                        <a:t>เลือก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Angsana New"/>
                          <a:ea typeface="Times New Roman"/>
                          <a:cs typeface="Cordia New"/>
                        </a:rPr>
                        <a:t>Departments</a:t>
                      </a:r>
                      <a:r>
                        <a:rPr lang="en-US" sz="2400" b="0" dirty="0">
                          <a:latin typeface="Angsana New"/>
                          <a:ea typeface="Times New Roman"/>
                          <a:cs typeface="Cordia New"/>
                        </a:rPr>
                        <a:t> </a:t>
                      </a:r>
                      <a:r>
                        <a:rPr lang="th-TH" sz="2400" b="0" dirty="0" smtClean="0">
                          <a:latin typeface="Angsana New"/>
                          <a:ea typeface="Times New Roman"/>
                          <a:cs typeface="Cordia New"/>
                        </a:rPr>
                        <a:t>และคลิก</a:t>
                      </a:r>
                      <a:r>
                        <a:rPr lang="th-TH" sz="2400" b="0" dirty="0">
                          <a:latin typeface="Angsana New"/>
                          <a:ea typeface="Times New Roman"/>
                          <a:cs typeface="Cordia New"/>
                        </a:rPr>
                        <a:t>ที่ปุ่ม </a:t>
                      </a:r>
                      <a:r>
                        <a:rPr lang="en-US" sz="2400" b="0" dirty="0">
                          <a:latin typeface="Angsana New"/>
                          <a:ea typeface="Times New Roman"/>
                          <a:cs typeface="Cordia New"/>
                        </a:rPr>
                        <a:t>Search  </a:t>
                      </a:r>
                      <a:r>
                        <a:rPr lang="th-TH" sz="2400" b="0" dirty="0">
                          <a:latin typeface="Angsana New"/>
                          <a:ea typeface="Times New Roman"/>
                          <a:cs typeface="Cordia New"/>
                        </a:rPr>
                        <a:t>เสร็จสิ้นการค้นหาสิ้นค้า</a:t>
                      </a:r>
                      <a:endParaRPr lang="en-US" sz="2400" b="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Cambria"/>
                          <a:ea typeface="Times New Roman"/>
                          <a:cs typeface="Angsana New"/>
                        </a:rPr>
                        <a:t>    </a:t>
                      </a:r>
                      <a:endParaRPr lang="th-TH" sz="2400" b="0" dirty="0" smtClean="0">
                        <a:latin typeface="Cambria"/>
                        <a:ea typeface="Times New Roman"/>
                        <a:cs typeface="Angsana Ne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latin typeface="Calibri"/>
                          <a:ea typeface="Times New Roman"/>
                          <a:cs typeface="Angsana New"/>
                        </a:rPr>
                        <a:t>คลิก</a:t>
                      </a:r>
                      <a:r>
                        <a:rPr lang="th-TH" sz="2400" b="0" dirty="0">
                          <a:latin typeface="Calibri"/>
                          <a:ea typeface="Times New Roman"/>
                          <a:cs typeface="Angsana New"/>
                        </a:rPr>
                        <a:t>ที่ปุ่ม </a:t>
                      </a:r>
                      <a:endParaRPr lang="en-US" sz="2400" b="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433" name="Picture 13"/>
          <p:cNvPicPr>
            <a:picLocks noChangeAspect="1" noChangeArrowheads="1"/>
          </p:cNvPicPr>
          <p:nvPr/>
        </p:nvPicPr>
        <p:blipFill>
          <a:blip r:embed="rId2" cstate="print"/>
          <a:srcRect l="76430" t="21225" r="20062" b="75597"/>
          <a:stretch>
            <a:fillRect/>
          </a:stretch>
        </p:blipFill>
        <p:spPr bwMode="auto">
          <a:xfrm>
            <a:off x="6948264" y="2420888"/>
            <a:ext cx="1516081" cy="648072"/>
          </a:xfrm>
          <a:prstGeom prst="rect">
            <a:avLst/>
          </a:prstGeom>
          <a:noFill/>
        </p:spPr>
      </p:pic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971600" y="1196752"/>
          <a:ext cx="7992889" cy="426720"/>
        </p:xfrm>
        <a:graphic>
          <a:graphicData uri="http://schemas.openxmlformats.org/drawingml/2006/table">
            <a:tbl>
              <a:tblPr/>
              <a:tblGrid>
                <a:gridCol w="1324704"/>
                <a:gridCol w="934396"/>
                <a:gridCol w="1038379"/>
                <a:gridCol w="2179280"/>
                <a:gridCol w="2516130"/>
              </a:tblGrid>
              <a:tr h="241160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ngsana New"/>
                          <a:ea typeface="Times New Roman"/>
                          <a:cs typeface="Cordia New"/>
                        </a:rPr>
                        <a:t>Event</a:t>
                      </a:r>
                      <a:endParaRPr lang="en-US" sz="2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ngsana New"/>
                          <a:ea typeface="Times New Roman"/>
                          <a:cs typeface="Cordia New"/>
                        </a:rPr>
                        <a:t>Type</a:t>
                      </a:r>
                      <a:endParaRPr lang="en-US" sz="2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>
                          <a:latin typeface="Angsana New"/>
                          <a:ea typeface="Times New Roman"/>
                          <a:cs typeface="Cordia New"/>
                        </a:rPr>
                        <a:t>Time</a:t>
                      </a:r>
                      <a:endParaRPr lang="en-US" sz="2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ngsana New"/>
                          <a:ea typeface="Times New Roman"/>
                          <a:cs typeface="Cordia New"/>
                        </a:rPr>
                        <a:t>Physical Response</a:t>
                      </a:r>
                      <a:endParaRPr lang="en-US" sz="2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ngsana New"/>
                          <a:ea typeface="Times New Roman"/>
                          <a:cs typeface="Cordia New"/>
                        </a:rPr>
                        <a:t>Procedure / Steps</a:t>
                      </a:r>
                      <a:endParaRPr lang="en-US" sz="2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0290" marR="6029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martaandreasen.com/wp-content/uploads/2013/08/thank-you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FFE"/>
              </a:clrFrom>
              <a:clrTo>
                <a:srgbClr val="F6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908720"/>
            <a:ext cx="7604962" cy="5184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043608" y="980728"/>
            <a:ext cx="11592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(</a:t>
            </a:r>
            <a:r>
              <a:rPr kumimoji="0" lang="th-TH" sz="3600" b="1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คิดเอง</a:t>
            </a: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)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rgbClr val="0033CC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835696" y="0"/>
            <a:ext cx="526137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sz="6500" b="1" i="0" u="none" strike="noStrike" normalizeH="0" baseline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gsana New" pitchFamily="18" charset="-34"/>
                <a:ea typeface="Calibri" pitchFamily="34" charset="0"/>
                <a:cs typeface="Angsana New" pitchFamily="18" charset="-34"/>
              </a:rPr>
              <a:t>E/R Table for sign up</a:t>
            </a:r>
            <a:endParaRPr lang="th-TH" sz="6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971601" y="1556792"/>
          <a:ext cx="7992889" cy="4754880"/>
        </p:xfrm>
        <a:graphic>
          <a:graphicData uri="http://schemas.openxmlformats.org/drawingml/2006/table">
            <a:tbl>
              <a:tblPr/>
              <a:tblGrid>
                <a:gridCol w="1404493"/>
                <a:gridCol w="899763"/>
                <a:gridCol w="1008112"/>
                <a:gridCol w="2376264"/>
                <a:gridCol w="2304257"/>
              </a:tblGrid>
              <a:tr h="49859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Event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Cordia New"/>
                        </a:rPr>
                        <a:t>Type</a:t>
                      </a:r>
                      <a:endParaRPr lang="en-US" sz="24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Time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Cordia New"/>
                        </a:rPr>
                        <a:t>Physical Response</a:t>
                      </a:r>
                      <a:endParaRPr lang="en-US" sz="24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Cordia New"/>
                        </a:rPr>
                        <a:t>Procedure / Steps</a:t>
                      </a:r>
                      <a:endParaRPr lang="en-US" sz="24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44319">
                <a:tc rowSpan="3">
                  <a:txBody>
                    <a:bodyPr/>
                    <a:lstStyle/>
                    <a:p>
                      <a:pPr marL="201930" indent="-201930"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การลงทะเบียน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>
                          <a:latin typeface="Calibri"/>
                          <a:ea typeface="Calibri"/>
                          <a:cs typeface="+mj-cs"/>
                        </a:rPr>
                        <a:t>โดยตรง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10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>
                          <a:latin typeface="Calibri"/>
                          <a:ea typeface="Calibri"/>
                          <a:cs typeface="+mj-cs"/>
                        </a:rPr>
                        <a:t>เปิดหน้าเว็บ</a:t>
                      </a:r>
                      <a:r>
                        <a:rPr lang="en-US" sz="2400">
                          <a:latin typeface="Angsana New"/>
                          <a:ea typeface="Calibri"/>
                          <a:cs typeface="+mj-cs"/>
                        </a:rPr>
                        <a:t>   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solidFill>
                            <a:srgbClr val="0000FF"/>
                          </a:solidFill>
                          <a:latin typeface="Angsana New"/>
                          <a:ea typeface="Calibri"/>
                          <a:cs typeface="+mj-cs"/>
                          <a:hlinkClick r:id="rId2"/>
                        </a:rPr>
                        <a:t>https://www.ssmail.com/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638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5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คลิกที่ปุ่ม ลงละเบียน เพื่อทำการเปลี่ยนไป</a:t>
                      </a:r>
                      <a:r>
                        <a:rPr lang="th-TH" sz="2400" dirty="0" smtClean="0">
                          <a:latin typeface="Calibri"/>
                          <a:ea typeface="Calibri"/>
                          <a:cs typeface="+mj-cs"/>
                        </a:rPr>
                        <a:t>หน้าลงทะเบียน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latin typeface="Calibri"/>
                          <a:cs typeface="+mj-cs"/>
                        </a:rPr>
                        <a:t>คลิก</a:t>
                      </a:r>
                      <a:r>
                        <a:rPr lang="th-TH" sz="2400" dirty="0">
                          <a:latin typeface="Calibri"/>
                          <a:cs typeface="+mj-cs"/>
                        </a:rPr>
                        <a:t>ที่</a:t>
                      </a:r>
                      <a:r>
                        <a:rPr lang="en-US" sz="2400" dirty="0">
                          <a:latin typeface="Calibri"/>
                          <a:cs typeface="+mj-cs"/>
                        </a:rPr>
                        <a:t> 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854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>
                          <a:latin typeface="Angsana New"/>
                          <a:ea typeface="Calibri"/>
                          <a:cs typeface="+mj-cs"/>
                        </a:rPr>
                        <a:t>5</a:t>
                      </a:r>
                      <a:r>
                        <a:rPr lang="th-TH" sz="2400">
                          <a:latin typeface="Angsana New"/>
                          <a:ea typeface="Calibri"/>
                          <a:cs typeface="+mj-cs"/>
                        </a:rPr>
                        <a:t>นาที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ทำการลงทะเบียน</a:t>
                      </a:r>
                      <a:endParaRPr lang="en-US" sz="2400" dirty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ถ้ากรอกข้อมูลไม่ครบหรือไม่ได้กรอกเลย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จะสัญลักษณ์ 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แบบนี้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     ใน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ช่องกรอกข้อมูล แบบ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นี้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ลงทะเบียน</a:t>
                      </a:r>
                      <a:endParaRPr lang="en-US" sz="2400" dirty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ชื่อ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-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นามสกุล</a:t>
                      </a:r>
                      <a:endParaRPr lang="en-US" sz="2400" dirty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02" name="Picture 1" descr="http://www.clker.com/cliparts/7/f/y/C/o/6/do-not-symbol-md.png"/>
          <p:cNvPicPr>
            <a:picLocks noChangeAspect="1" noChangeArrowheads="1"/>
          </p:cNvPicPr>
          <p:nvPr/>
        </p:nvPicPr>
        <p:blipFill>
          <a:blip r:embed="rId3" cstate="print"/>
          <a:srcRect l="16333" t="6667" r="14000" b="5833"/>
          <a:stretch>
            <a:fillRect/>
          </a:stretch>
        </p:blipFill>
        <p:spPr bwMode="auto">
          <a:xfrm>
            <a:off x="6156176" y="4509120"/>
            <a:ext cx="216024" cy="216024"/>
          </a:xfrm>
          <a:prstGeom prst="rect">
            <a:avLst/>
          </a:prstGeom>
          <a:noFill/>
        </p:spPr>
      </p:pic>
      <p:pic>
        <p:nvPicPr>
          <p:cNvPr id="4101" name="Picture 10"/>
          <p:cNvPicPr>
            <a:picLocks noChangeAspect="1" noChangeArrowheads="1"/>
          </p:cNvPicPr>
          <p:nvPr/>
        </p:nvPicPr>
        <p:blipFill>
          <a:blip r:embed="rId4" cstate="print"/>
          <a:srcRect l="22540" t="64548" r="44749" b="29584"/>
          <a:stretch>
            <a:fillRect/>
          </a:stretch>
        </p:blipFill>
        <p:spPr bwMode="auto">
          <a:xfrm>
            <a:off x="4355976" y="5661248"/>
            <a:ext cx="2232248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100" name="Picture 13" descr="http://www.fisheries.go.th/fish_md/admin/book_md/images/adddata.jpg"/>
          <p:cNvPicPr>
            <a:picLocks noChangeAspect="1" noChangeArrowheads="1"/>
          </p:cNvPicPr>
          <p:nvPr/>
        </p:nvPicPr>
        <p:blipFill>
          <a:blip r:embed="rId5" cstate="print"/>
          <a:srcRect l="27419" t="22466" r="70071" b="72601"/>
          <a:stretch>
            <a:fillRect/>
          </a:stretch>
        </p:blipFill>
        <p:spPr bwMode="auto">
          <a:xfrm>
            <a:off x="1860550" y="39688"/>
            <a:ext cx="133350" cy="171450"/>
          </a:xfrm>
          <a:prstGeom prst="rect">
            <a:avLst/>
          </a:prstGeom>
          <a:noFill/>
        </p:spPr>
      </p:pic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164288" y="2636912"/>
            <a:ext cx="1368152" cy="50405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548DD4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th-TH" dirty="0">
                <a:solidFill>
                  <a:schemeClr val="bg1"/>
                </a:solidFill>
                <a:ea typeface="Calibri"/>
              </a:rPr>
              <a:t>ลงละเบียน</a:t>
            </a:r>
            <a:endParaRPr kumimoji="0" lang="th-TH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971600" y="332656"/>
          <a:ext cx="7848872" cy="6172200"/>
        </p:xfrm>
        <a:graphic>
          <a:graphicData uri="http://schemas.openxmlformats.org/drawingml/2006/table">
            <a:tbl>
              <a:tblPr/>
              <a:tblGrid>
                <a:gridCol w="792088"/>
                <a:gridCol w="576064"/>
                <a:gridCol w="1080120"/>
                <a:gridCol w="3672408"/>
                <a:gridCol w="1728192"/>
              </a:tblGrid>
              <a:tr h="357226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+mj-cs"/>
                        </a:rPr>
                        <a:t>Event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Type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+mj-cs"/>
                        </a:rPr>
                        <a:t>Time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Physical Response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Procedure / Steps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5670958">
                <a:tc>
                  <a:txBody>
                    <a:bodyPr/>
                    <a:lstStyle/>
                    <a:p>
                      <a:pPr marL="201930" indent="-201930">
                        <a:spcAft>
                          <a:spcPts val="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n-US" sz="2400" dirty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2.</a:t>
                      </a:r>
                      <a:r>
                        <a:rPr lang="en-US" sz="2400" baseline="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    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วัน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เกิด จะมีสัญลักษณ์แบบนี้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      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ไว้    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           สำหรับ 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เลือกวันที่ เดือน และปี พ.ศ.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    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           เกิด 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ถ้ากรอกข้อมูลไม่ครบจะ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มี 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           ข้อความ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เตือนด้านล้างสีแดงว่า </a:t>
                      </a:r>
                      <a:endParaRPr lang="en-US" sz="2400" dirty="0" smtClean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           “</a:t>
                      </a:r>
                      <a:r>
                        <a:rPr lang="th-TH" sz="2400" smtClean="0">
                          <a:solidFill>
                            <a:srgbClr val="FF0000"/>
                          </a:solidFill>
                          <a:latin typeface="Adobe Arabic" pitchFamily="18" charset="-78"/>
                          <a:ea typeface="Calibri"/>
                          <a:cs typeface="+mj-cs"/>
                        </a:rPr>
                        <a:t>กรุณากรอก</a:t>
                      </a:r>
                      <a:r>
                        <a:rPr lang="th-TH" sz="2400" dirty="0">
                          <a:solidFill>
                            <a:srgbClr val="FF0000"/>
                          </a:solidFill>
                          <a:latin typeface="Adobe Arabic" pitchFamily="18" charset="-78"/>
                          <a:ea typeface="Calibri"/>
                          <a:cs typeface="+mj-cs"/>
                        </a:rPr>
                        <a:t>ข้อมูลให้ครบด้วยค่ะ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 </a:t>
                      </a:r>
                      <a:r>
                        <a:rPr lang="en-US" sz="240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”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 </a:t>
                      </a:r>
                      <a:endParaRPr lang="en-US" sz="2400" smtClean="0">
                        <a:solidFill>
                          <a:srgbClr val="FF0000"/>
                        </a:solidFill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solidFill>
                          <a:srgbClr val="FF0000"/>
                        </a:solidFill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050" dirty="0" smtClean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th-TH" sz="2400" smtClean="0">
                          <a:latin typeface="Adobe Arabic" pitchFamily="18" charset="-78"/>
                          <a:ea typeface="Calibri"/>
                          <a:cs typeface="+mj-cs"/>
                        </a:rPr>
                        <a:t>เพศถ้า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กรอกข้อมูลไม่ครบจะมีข้อความเตือนด้านล้างสีแดงว่า 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“</a:t>
                      </a:r>
                      <a:r>
                        <a:rPr lang="th-TH" sz="2400" dirty="0">
                          <a:solidFill>
                            <a:srgbClr val="FF0000"/>
                          </a:solidFill>
                          <a:latin typeface="Adobe Arabic" pitchFamily="18" charset="-78"/>
                          <a:ea typeface="Calibri"/>
                          <a:cs typeface="+mj-cs"/>
                        </a:rPr>
                        <a:t>กรุณากรอกข้อมูลให้ครบด้วยค่ะ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 </a:t>
                      </a:r>
                      <a:r>
                        <a:rPr lang="en-US" sz="240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”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แบบ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นี้  </a:t>
                      </a: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050" dirty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4"/>
                      </a:pPr>
                      <a:r>
                        <a:rPr lang="en-US" sz="240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E-mail </a:t>
                      </a:r>
                      <a:r>
                        <a:rPr lang="th-TH" sz="2400" smtClean="0">
                          <a:latin typeface="Adobe Arabic" pitchFamily="18" charset="-78"/>
                          <a:ea typeface="Calibri"/>
                          <a:cs typeface="+mj-cs"/>
                        </a:rPr>
                        <a:t> </a:t>
                      </a:r>
                      <a:r>
                        <a:rPr lang="th-TH" sz="2400" dirty="0">
                          <a:latin typeface="Adobe Arabic" pitchFamily="18" charset="-78"/>
                          <a:ea typeface="Calibri"/>
                          <a:cs typeface="+mj-cs"/>
                        </a:rPr>
                        <a:t>ถ้ากรอกข้อไม่ถูกหรือข้อมูลนั้นมีผู้ใช้แล้ว จะมีข้อความเตือนสีแดงว่า 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“</a:t>
                      </a:r>
                      <a:r>
                        <a:rPr lang="th-TH" sz="2400" dirty="0">
                          <a:solidFill>
                            <a:srgbClr val="FF0000"/>
                          </a:solidFill>
                          <a:latin typeface="Adobe Arabic" pitchFamily="18" charset="-78"/>
                          <a:ea typeface="Calibri"/>
                          <a:cs typeface="+mj-cs"/>
                        </a:rPr>
                        <a:t>ไม่สามารถใช้ได้</a:t>
                      </a:r>
                      <a:r>
                        <a:rPr lang="en-US" sz="2400" dirty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” </a:t>
                      </a:r>
                      <a:r>
                        <a:rPr lang="th-TH" sz="2400">
                          <a:latin typeface="Adobe Arabic" pitchFamily="18" charset="-78"/>
                          <a:ea typeface="Calibri"/>
                          <a:cs typeface="+mj-cs"/>
                        </a:rPr>
                        <a:t>แบบ</a:t>
                      </a:r>
                      <a:r>
                        <a:rPr lang="th-TH" sz="2400" smtClean="0">
                          <a:latin typeface="Adobe Arabic" pitchFamily="18" charset="-78"/>
                          <a:ea typeface="Calibri"/>
                          <a:cs typeface="+mj-cs"/>
                        </a:rPr>
                        <a:t>นี้</a:t>
                      </a:r>
                      <a:endParaRPr lang="en-US" sz="240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4"/>
                      </a:pPr>
                      <a:endParaRPr lang="en-US" sz="2400" smtClean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4"/>
                      </a:pPr>
                      <a:endParaRPr lang="en-US" sz="2400" dirty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2.</a:t>
                      </a:r>
                      <a:r>
                        <a:rPr lang="en-US" sz="2400" baseline="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 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วันเกิด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2400" dirty="0" smtClean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105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3.</a:t>
                      </a:r>
                      <a:r>
                        <a:rPr lang="th-TH" sz="2400" dirty="0" smtClean="0">
                          <a:latin typeface="Adobe Arabic" pitchFamily="18" charset="-78"/>
                          <a:ea typeface="Calibri"/>
                          <a:cs typeface="+mj-cs"/>
                        </a:rPr>
                        <a:t>เพศ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th-TH" sz="2400" dirty="0" smtClean="0">
                        <a:latin typeface="Adobe Arabic" pitchFamily="18" charset="-78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050" dirty="0" smtClean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dirty="0" smtClean="0">
                          <a:latin typeface="Adobe Arabic" pitchFamily="18" charset="-78"/>
                          <a:ea typeface="Calibri"/>
                          <a:cs typeface="Adobe Arabic" pitchFamily="18" charset="-78"/>
                        </a:rPr>
                        <a:t>4.E-mail</a:t>
                      </a:r>
                      <a:endParaRPr lang="en-US" sz="2400" dirty="0">
                        <a:latin typeface="Adobe Arabic" pitchFamily="18" charset="-78"/>
                        <a:ea typeface="Calibri"/>
                        <a:cs typeface="Adobe Arabic" pitchFamily="18" charset="-78"/>
                      </a:endParaRPr>
                    </a:p>
                  </a:txBody>
                  <a:tcPr marL="39670" marR="39670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9459" name="Picture 13" descr="http://www.fisheries.go.th/fish_md/admin/book_md/images/adddata.jpg"/>
          <p:cNvPicPr>
            <a:picLocks noChangeAspect="1" noChangeArrowheads="1"/>
          </p:cNvPicPr>
          <p:nvPr/>
        </p:nvPicPr>
        <p:blipFill>
          <a:blip r:embed="rId2" cstate="print"/>
          <a:srcRect l="27419" t="22466" r="70071" b="72601"/>
          <a:stretch>
            <a:fillRect/>
          </a:stretch>
        </p:blipFill>
        <p:spPr bwMode="auto">
          <a:xfrm>
            <a:off x="6372200" y="764704"/>
            <a:ext cx="189356" cy="243458"/>
          </a:xfrm>
          <a:prstGeom prst="rect">
            <a:avLst/>
          </a:prstGeom>
          <a:noFill/>
        </p:spPr>
      </p:pic>
      <p:pic>
        <p:nvPicPr>
          <p:cNvPr id="19458" name="Picture 19"/>
          <p:cNvPicPr>
            <a:picLocks noChangeAspect="1" noChangeArrowheads="1"/>
          </p:cNvPicPr>
          <p:nvPr/>
        </p:nvPicPr>
        <p:blipFill>
          <a:blip r:embed="rId3" cstate="print"/>
          <a:srcRect l="29823" t="52322" r="40320" b="40099"/>
          <a:stretch>
            <a:fillRect/>
          </a:stretch>
        </p:blipFill>
        <p:spPr bwMode="auto">
          <a:xfrm>
            <a:off x="3779912" y="2564904"/>
            <a:ext cx="3240360" cy="432048"/>
          </a:xfrm>
          <a:prstGeom prst="rect">
            <a:avLst/>
          </a:prstGeom>
          <a:noFill/>
          <a:ln w="9525">
            <a:solidFill>
              <a:srgbClr val="C6D9F1"/>
            </a:solidFill>
            <a:miter lim="800000"/>
            <a:headEnd/>
            <a:tailEnd/>
          </a:ln>
        </p:spPr>
      </p:pic>
      <p:pic>
        <p:nvPicPr>
          <p:cNvPr id="19457" name="Picture 22"/>
          <p:cNvPicPr>
            <a:picLocks noChangeAspect="1" noChangeArrowheads="1"/>
          </p:cNvPicPr>
          <p:nvPr/>
        </p:nvPicPr>
        <p:blipFill>
          <a:blip r:embed="rId4" cstate="print"/>
          <a:srcRect l="23776" t="64059" r="66005" b="29584"/>
          <a:stretch>
            <a:fillRect/>
          </a:stretch>
        </p:blipFill>
        <p:spPr bwMode="auto">
          <a:xfrm>
            <a:off x="4499992" y="4149080"/>
            <a:ext cx="1800200" cy="504056"/>
          </a:xfrm>
          <a:prstGeom prst="rect">
            <a:avLst/>
          </a:prstGeom>
          <a:noFill/>
          <a:ln w="9525">
            <a:solidFill>
              <a:srgbClr val="C6D9F1"/>
            </a:solidFill>
            <a:miter lim="800000"/>
            <a:headEnd/>
            <a:tailEnd/>
          </a:ln>
        </p:spPr>
      </p:pic>
      <p:pic>
        <p:nvPicPr>
          <p:cNvPr id="9" name="รูปภาพ 8"/>
          <p:cNvPicPr/>
          <p:nvPr/>
        </p:nvPicPr>
        <p:blipFill>
          <a:blip r:embed="rId5" cstate="print"/>
          <a:srcRect l="22677" t="66748" r="53958" b="26650"/>
          <a:stretch>
            <a:fillRect/>
          </a:stretch>
        </p:blipFill>
        <p:spPr bwMode="auto">
          <a:xfrm>
            <a:off x="3995936" y="5877272"/>
            <a:ext cx="2808312" cy="504056"/>
          </a:xfrm>
          <a:prstGeom prst="rect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1043608" y="476672"/>
          <a:ext cx="7848872" cy="5852160"/>
        </p:xfrm>
        <a:graphic>
          <a:graphicData uri="http://schemas.openxmlformats.org/drawingml/2006/table">
            <a:tbl>
              <a:tblPr/>
              <a:tblGrid>
                <a:gridCol w="951230"/>
                <a:gridCol w="777447"/>
                <a:gridCol w="990483"/>
                <a:gridCol w="3401520"/>
                <a:gridCol w="1728192"/>
              </a:tblGrid>
              <a:tr h="217958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+mj-cs"/>
                        </a:rPr>
                        <a:t>Event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Type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Time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Physical Response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+mj-cs"/>
                        </a:rPr>
                        <a:t>Procedure / Steps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765337">
                <a:tc rowSpan="2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latin typeface="Angsana New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dirty="0">
                        <a:latin typeface="Angsana New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          แต่ถ้าข้อมูลที่กรอกถูกต้องและ      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          </a:t>
                      </a:r>
                      <a:r>
                        <a:rPr lang="th-TH" sz="2400" dirty="0" smtClean="0">
                          <a:latin typeface="Calibri"/>
                          <a:ea typeface="Calibri"/>
                          <a:cs typeface="+mj-cs"/>
                        </a:rPr>
                        <a:t>ไม่</a:t>
                      </a: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มีผู้ใช้ จะมีข้อความสีเขียว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          เตือนว่า 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“</a:t>
                      </a:r>
                      <a:r>
                        <a:rPr lang="th-TH" sz="2400" dirty="0">
                          <a:solidFill>
                            <a:srgbClr val="00B050"/>
                          </a:solidFill>
                          <a:latin typeface="Angsana New"/>
                          <a:ea typeface="Calibri"/>
                          <a:cs typeface="+mj-cs"/>
                        </a:rPr>
                        <a:t>สามารถใช้ได้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”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แบบ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          นี้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cs typeface="+mj-cs"/>
                        </a:rPr>
                        <a:t/>
                      </a:r>
                      <a:br>
                        <a:rPr lang="en-US" sz="2400" dirty="0">
                          <a:latin typeface="Calibri"/>
                          <a:cs typeface="+mj-cs"/>
                        </a:rPr>
                      </a:br>
                      <a:r>
                        <a:rPr lang="en-US" sz="2400" dirty="0">
                          <a:solidFill>
                            <a:srgbClr val="FF0000"/>
                          </a:solidFill>
                          <a:latin typeface="Angsana New"/>
                          <a:ea typeface="Calibri"/>
                          <a:cs typeface="+mj-cs"/>
                        </a:rPr>
                        <a:t>  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r>
                        <a:rPr lang="th-TH" sz="2400" dirty="0" smtClean="0">
                          <a:latin typeface="Calibri"/>
                          <a:ea typeface="Calibri"/>
                          <a:cs typeface="+mj-cs"/>
                        </a:rPr>
                        <a:t>ถ้า</a:t>
                      </a: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กรอกรหัสไม่ตรงกันจะมีข้อความเตือนสีแดงว่า 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“</a:t>
                      </a:r>
                      <a:r>
                        <a:rPr lang="th-TH" sz="2400" dirty="0">
                          <a:solidFill>
                            <a:srgbClr val="FF0000"/>
                          </a:solidFill>
                          <a:latin typeface="Angsana New"/>
                          <a:ea typeface="Calibri"/>
                          <a:cs typeface="+mj-cs"/>
                        </a:rPr>
                        <a:t>รหัสผ่านไม่ตรงกัน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”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แบบนี้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 </a:t>
                      </a: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endParaRPr lang="en-US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 marL="457200" lvl="0" indent="-457200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endParaRPr lang="en-US" sz="2400" dirty="0" smtClean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endParaRPr lang="en-US" sz="2400" dirty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r>
                        <a:rPr lang="en-US" sz="2400" dirty="0" smtClean="0">
                          <a:latin typeface="Angsana New"/>
                          <a:ea typeface="Calibri"/>
                          <a:cs typeface="+mj-cs"/>
                        </a:rPr>
                        <a:t> </a:t>
                      </a: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endParaRPr lang="en-US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89535">
                        <a:spcAft>
                          <a:spcPts val="0"/>
                        </a:spcAft>
                        <a:tabLst>
                          <a:tab pos="151765" algn="l"/>
                        </a:tabLst>
                      </a:pPr>
                      <a:r>
                        <a:rPr lang="en-US" sz="2400" dirty="0" smtClean="0">
                          <a:latin typeface="Angsana New"/>
                          <a:ea typeface="Calibri"/>
                          <a:cs typeface="+mj-cs"/>
                        </a:rPr>
                        <a:t> 5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.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รหัสผ่าน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   6.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 ยืนยันรหัสผ่าน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387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>
                          <a:latin typeface="Angsana New"/>
                          <a:ea typeface="Calibri"/>
                          <a:cs typeface="+mj-cs"/>
                        </a:rPr>
                        <a:t>5</a:t>
                      </a:r>
                      <a:r>
                        <a:rPr lang="th-TH" sz="240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ถ้ากรอกข้อมูลครบแล้วกดปุ่ม 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“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ลงทะเบียน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” 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เป็นอันเสร็จสิ้นการลงทะเบียน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latin typeface="Calibri"/>
                          <a:cs typeface="+mj-cs"/>
                        </a:rPr>
                        <a:t>คลิก</a:t>
                      </a:r>
                      <a:r>
                        <a:rPr lang="th-TH" sz="2400" dirty="0">
                          <a:latin typeface="Calibri"/>
                          <a:cs typeface="+mj-cs"/>
                        </a:rPr>
                        <a:t>ที่</a:t>
                      </a:r>
                      <a:r>
                        <a:rPr lang="en-US" sz="2400" dirty="0">
                          <a:latin typeface="Calibri"/>
                          <a:cs typeface="+mj-cs"/>
                        </a:rPr>
                        <a:t> 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482" name="Picture 37"/>
          <p:cNvPicPr>
            <a:picLocks noChangeAspect="1" noChangeArrowheads="1"/>
          </p:cNvPicPr>
          <p:nvPr/>
        </p:nvPicPr>
        <p:blipFill>
          <a:blip r:embed="rId2" cstate="print"/>
          <a:srcRect l="22266" t="54523" r="58630" b="32030"/>
          <a:stretch>
            <a:fillRect/>
          </a:stretch>
        </p:blipFill>
        <p:spPr bwMode="auto">
          <a:xfrm>
            <a:off x="4211960" y="4149080"/>
            <a:ext cx="2304256" cy="9117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  <p:pic>
        <p:nvPicPr>
          <p:cNvPr id="20483" name="Picture 34"/>
          <p:cNvPicPr>
            <a:picLocks noChangeAspect="1" noChangeArrowheads="1"/>
          </p:cNvPicPr>
          <p:nvPr/>
        </p:nvPicPr>
        <p:blipFill>
          <a:blip r:embed="rId3" cstate="print"/>
          <a:srcRect l="23090" t="70171" r="53407" b="22739"/>
          <a:stretch>
            <a:fillRect/>
          </a:stretch>
        </p:blipFill>
        <p:spPr bwMode="auto">
          <a:xfrm>
            <a:off x="4283968" y="2348880"/>
            <a:ext cx="2808312" cy="50405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380312" y="5661248"/>
            <a:ext cx="1368152" cy="504056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548DD4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th-TH" dirty="0">
                <a:solidFill>
                  <a:schemeClr val="bg1"/>
                </a:solidFill>
                <a:ea typeface="Calibri"/>
              </a:rPr>
              <a:t>ลงละเบียน</a:t>
            </a:r>
            <a:endParaRPr kumimoji="0" lang="th-TH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043608" y="1412776"/>
            <a:ext cx="59759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ngsana New" pitchFamily="18" charset="-34"/>
                <a:ea typeface="Calibri" pitchFamily="34" charset="0"/>
                <a:cs typeface="+mj-cs"/>
              </a:rPr>
              <a:t>(</a:t>
            </a:r>
            <a:r>
              <a:rPr kumimoji="0" lang="th-TH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ngsana New" pitchFamily="18" charset="-34"/>
                <a:ea typeface="Calibri" pitchFamily="34" charset="0"/>
                <a:cs typeface="+mj-cs"/>
              </a:rPr>
              <a:t>จากเว็บไซด์</a:t>
            </a:r>
            <a:r>
              <a:rPr kumimoji="0" lang="th-TH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ngsana New" pitchFamily="18" charset="-34"/>
                <a:ea typeface="Calibri" pitchFamily="34" charset="0"/>
                <a:cs typeface="+mj-cs"/>
              </a:rPr>
              <a:t>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+mj-cs"/>
                <a:hlinkClick r:id="rId2"/>
              </a:rPr>
              <a:t>https://www.yahoo.com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ordia New" pitchFamily="34" charset="-34"/>
                <a:hlinkClick r:id="rId2"/>
              </a:rPr>
              <a:t>/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ngsana New" pitchFamily="18" charset="-34"/>
                <a:ea typeface="Calibri" pitchFamily="34" charset="0"/>
                <a:cs typeface="Angsana New" pitchFamily="18" charset="-34"/>
              </a:rPr>
              <a:t>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55776" y="188640"/>
            <a:ext cx="526137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6500" b="1" i="0" u="none" strike="noStrike" normalizeH="0" baseline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ngsana New" pitchFamily="18" charset="-34"/>
                <a:ea typeface="Calibri" pitchFamily="34" charset="0"/>
                <a:cs typeface="Angsana New" pitchFamily="18" charset="-34"/>
              </a:rPr>
              <a:t>E/R Table for sign up</a:t>
            </a:r>
            <a:endParaRPr kumimoji="0" lang="en-US" sz="6500" b="1" i="0" u="none" strike="noStrike" normalizeH="0" baseline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1043608" y="2204864"/>
          <a:ext cx="7704856" cy="3909803"/>
        </p:xfrm>
        <a:graphic>
          <a:graphicData uri="http://schemas.openxmlformats.org/drawingml/2006/table">
            <a:tbl>
              <a:tblPr/>
              <a:tblGrid>
                <a:gridCol w="1512168"/>
                <a:gridCol w="792088"/>
                <a:gridCol w="936104"/>
                <a:gridCol w="2808312"/>
                <a:gridCol w="1656184"/>
              </a:tblGrid>
              <a:tr h="368040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Angsana New"/>
                          <a:ea typeface="Calibri"/>
                          <a:cs typeface="+mj-cs"/>
                        </a:rPr>
                        <a:t>Event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Type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Time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Physical Response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Procedure / Steps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27148">
                <a:tc rowSpan="4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การลงทะเบียน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0">
                          <a:latin typeface="Calibri"/>
                          <a:ea typeface="Calibri"/>
                          <a:cs typeface="+mj-cs"/>
                        </a:rPr>
                        <a:t>โดยตรง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10 </a:t>
                      </a:r>
                      <a:r>
                        <a:rPr lang="th-TH" sz="2400" b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latin typeface="Angsana New"/>
                          <a:ea typeface="Calibri"/>
                          <a:cs typeface="+mj-cs"/>
                          <a:hlinkClick r:id="rId2"/>
                        </a:rPr>
                        <a:t>https://www.yahoo.com/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b="0">
                          <a:latin typeface="Calibri"/>
                          <a:ea typeface="Calibri"/>
                          <a:cs typeface="+mj-cs"/>
                        </a:rPr>
                        <a:t>เปิดหน้าเว็บ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429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3 </a:t>
                      </a:r>
                      <a:r>
                        <a:rPr lang="th-TH" sz="2400" b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 </a:t>
                      </a:r>
                      <a:r>
                        <a:rPr lang="en-US" sz="2400" b="0" dirty="0">
                          <a:latin typeface="Angsana New"/>
                          <a:ea typeface="Calibri"/>
                          <a:cs typeface="+mj-cs"/>
                        </a:rPr>
                        <a:t>Sign in </a:t>
                      </a:r>
                      <a:r>
                        <a:rPr lang="th-TH" sz="2400" b="0" dirty="0">
                          <a:latin typeface="Angsana New"/>
                          <a:ea typeface="Calibri"/>
                          <a:cs typeface="+mj-cs"/>
                        </a:rPr>
                        <a:t>เพื่อทำการเข้าสู้หน้า</a:t>
                      </a:r>
                      <a:r>
                        <a:rPr lang="th-TH" sz="2400" b="0" dirty="0" smtClean="0">
                          <a:latin typeface="Angsana New"/>
                          <a:ea typeface="Calibri"/>
                          <a:cs typeface="+mj-cs"/>
                        </a:rPr>
                        <a:t>ต่อไป</a:t>
                      </a:r>
                      <a:endParaRPr lang="en-US" sz="2400" b="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 anchor="ctr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 </a:t>
                      </a:r>
                      <a:endParaRPr lang="en-US" sz="2400" b="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8144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3 </a:t>
                      </a:r>
                      <a:r>
                        <a:rPr lang="th-TH" sz="2400" b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 </a:t>
                      </a:r>
                      <a:r>
                        <a:rPr lang="en-US" sz="2400" b="0" dirty="0">
                          <a:latin typeface="Angsana New"/>
                          <a:ea typeface="Calibri"/>
                          <a:cs typeface="+mj-cs"/>
                        </a:rPr>
                        <a:t>Create New Account </a:t>
                      </a:r>
                      <a:r>
                        <a:rPr lang="th-TH" sz="2400" b="0" dirty="0">
                          <a:latin typeface="Angsana New"/>
                          <a:ea typeface="Calibri"/>
                          <a:cs typeface="+mj-cs"/>
                        </a:rPr>
                        <a:t>เพื่อทำการเข้าสู้หน้าลงทะเบียน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 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8144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b="0">
                          <a:latin typeface="Angsana New"/>
                          <a:ea typeface="Calibri"/>
                          <a:cs typeface="+mj-cs"/>
                        </a:rPr>
                        <a:t>3</a:t>
                      </a:r>
                      <a:r>
                        <a:rPr lang="th-TH" sz="2400" b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b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 </a:t>
                      </a:r>
                      <a:r>
                        <a:rPr lang="en-US" sz="2400" b="0" dirty="0">
                          <a:latin typeface="Angsana New"/>
                          <a:ea typeface="Calibri"/>
                          <a:cs typeface="+mj-cs"/>
                        </a:rPr>
                        <a:t>English (United States) </a:t>
                      </a:r>
                      <a:r>
                        <a:rPr lang="th-TH" sz="2400" b="0" dirty="0">
                          <a:latin typeface="Angsana New"/>
                          <a:ea typeface="Calibri"/>
                          <a:cs typeface="+mj-cs"/>
                        </a:rPr>
                        <a:t>เพื่อทำการเปลี่ยนภาษาที่เราเข้าใจได้ง่ายในการสมัคร  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b="0" dirty="0">
                          <a:latin typeface="Calibri"/>
                          <a:ea typeface="Calibri"/>
                          <a:cs typeface="+mj-cs"/>
                        </a:rPr>
                        <a:t>คลิกที่</a:t>
                      </a:r>
                      <a:endParaRPr lang="en-US" sz="2400" b="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 cstate="print"/>
          <a:srcRect l="81288" t="15823" r="13016" b="80031"/>
          <a:stretch>
            <a:fillRect/>
          </a:stretch>
        </p:blipFill>
        <p:spPr bwMode="auto">
          <a:xfrm>
            <a:off x="7452320" y="3429000"/>
            <a:ext cx="1104580" cy="504056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pic>
        <p:nvPicPr>
          <p:cNvPr id="24580" name="Picture 13"/>
          <p:cNvPicPr>
            <a:picLocks noChangeAspect="1" noChangeArrowheads="1"/>
          </p:cNvPicPr>
          <p:nvPr/>
        </p:nvPicPr>
        <p:blipFill>
          <a:blip r:embed="rId4" cstate="print"/>
          <a:srcRect l="65150" t="65266" r="22455" b="29688"/>
          <a:stretch>
            <a:fillRect/>
          </a:stretch>
        </p:blipFill>
        <p:spPr bwMode="auto">
          <a:xfrm>
            <a:off x="7236296" y="4437112"/>
            <a:ext cx="1424558" cy="451991"/>
          </a:xfrm>
          <a:prstGeom prst="rect">
            <a:avLst/>
          </a:prstGeom>
          <a:noFill/>
        </p:spPr>
      </p:pic>
      <p:pic>
        <p:nvPicPr>
          <p:cNvPr id="24579" name="Picture 19"/>
          <p:cNvPicPr>
            <a:picLocks noChangeAspect="1" noChangeArrowheads="1"/>
          </p:cNvPicPr>
          <p:nvPr/>
        </p:nvPicPr>
        <p:blipFill>
          <a:blip r:embed="rId5" cstate="print"/>
          <a:srcRect l="56058" t="12325" r="28674" b="75832"/>
          <a:stretch>
            <a:fillRect/>
          </a:stretch>
        </p:blipFill>
        <p:spPr bwMode="auto">
          <a:xfrm>
            <a:off x="7236296" y="5373216"/>
            <a:ext cx="1440160" cy="644516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</p:pic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308304" y="5733256"/>
            <a:ext cx="1224136" cy="2238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cxnSp>
        <p:nvCxnSpPr>
          <p:cNvPr id="11" name="ตัวเชื่อมต่อโค้ง 10"/>
          <p:cNvCxnSpPr/>
          <p:nvPr/>
        </p:nvCxnSpPr>
        <p:spPr>
          <a:xfrm rot="16200000" flipH="1">
            <a:off x="7668344" y="3140968"/>
            <a:ext cx="432048" cy="43204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โค้ง 14"/>
          <p:cNvCxnSpPr/>
          <p:nvPr/>
        </p:nvCxnSpPr>
        <p:spPr>
          <a:xfrm>
            <a:off x="7668344" y="5229200"/>
            <a:ext cx="648072" cy="57606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ตาราง 24"/>
          <p:cNvGraphicFramePr>
            <a:graphicFrameLocks noGrp="1"/>
          </p:cNvGraphicFramePr>
          <p:nvPr/>
        </p:nvGraphicFramePr>
        <p:xfrm>
          <a:off x="1043609" y="260648"/>
          <a:ext cx="7848870" cy="437768"/>
        </p:xfrm>
        <a:graphic>
          <a:graphicData uri="http://schemas.openxmlformats.org/drawingml/2006/table">
            <a:tbl>
              <a:tblPr/>
              <a:tblGrid>
                <a:gridCol w="726747"/>
                <a:gridCol w="944772"/>
                <a:gridCol w="1017446"/>
                <a:gridCol w="3125013"/>
                <a:gridCol w="2034892"/>
              </a:tblGrid>
              <a:tr h="437768">
                <a:tc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Event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Angsana New"/>
                          <a:ea typeface="Calibri"/>
                          <a:cs typeface="Cordia New"/>
                        </a:rPr>
                        <a:t>Type</a:t>
                      </a:r>
                      <a:endParaRPr lang="en-US" sz="24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Time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Physical Response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Angsana New"/>
                          <a:ea typeface="Calibri"/>
                          <a:cs typeface="Cordia New"/>
                        </a:rPr>
                        <a:t>Procedure / Steps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1301" marR="61301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1043608" y="692696"/>
          <a:ext cx="7848873" cy="5852160"/>
        </p:xfrm>
        <a:graphic>
          <a:graphicData uri="http://schemas.openxmlformats.org/drawingml/2006/table">
            <a:tbl>
              <a:tblPr/>
              <a:tblGrid>
                <a:gridCol w="792090"/>
                <a:gridCol w="936589"/>
                <a:gridCol w="1007627"/>
                <a:gridCol w="3096344"/>
                <a:gridCol w="2016223"/>
              </a:tblGrid>
              <a:tr h="430797">
                <a:tc rowSpan="2">
                  <a:txBody>
                    <a:bodyPr/>
                    <a:lstStyle/>
                    <a:p>
                      <a:pPr marL="201930" indent="-201930" algn="ctr">
                        <a:spcAft>
                          <a:spcPts val="0"/>
                        </a:spcAft>
                      </a:pPr>
                      <a:endParaRPr lang="en-US" sz="9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9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5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วินาที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เรื้อนลงมาที่ ภาษาไทย เพื่อสะดวกในการสมัคร 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คลิก</a:t>
                      </a:r>
                      <a:r>
                        <a:rPr lang="th-TH" sz="2400" dirty="0" smtClean="0">
                          <a:latin typeface="Calibri"/>
                          <a:ea typeface="Calibri"/>
                          <a:cs typeface="+mj-cs"/>
                        </a:rPr>
                        <a:t>ที่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th-TH" sz="2400" dirty="0" smtClean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478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>
                          <a:latin typeface="Angsana New"/>
                          <a:ea typeface="Calibri"/>
                          <a:cs typeface="+mj-cs"/>
                        </a:rPr>
                        <a:t>5 </a:t>
                      </a:r>
                      <a:r>
                        <a:rPr lang="th-TH" sz="2400">
                          <a:latin typeface="Angsana New"/>
                          <a:ea typeface="Calibri"/>
                          <a:cs typeface="+mj-cs"/>
                        </a:rPr>
                        <a:t>นาที</a:t>
                      </a:r>
                      <a:endParaRPr lang="en-US" sz="240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ทำการกรอกข้อมูลเพื่อสมัครสมาชิก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แต่ถ้ากรอกชื่อ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-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นามสกุลไม่ครบทั้งสองอันหรือว่าอันใดอันระบบจะทำการเตือน ด้วยข้อความสีแดงว่า 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“</a:t>
                      </a:r>
                      <a:r>
                        <a:rPr lang="th-TH" sz="2400" dirty="0">
                          <a:solidFill>
                            <a:srgbClr val="FF0000"/>
                          </a:solidFill>
                          <a:latin typeface="Angsana New"/>
                          <a:ea typeface="Calibri"/>
                          <a:cs typeface="+mj-cs"/>
                        </a:rPr>
                        <a:t>ป้อนชื่อ, ป้อนนามสกุล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” 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และ กรอบข้อความ</a:t>
                      </a:r>
                      <a:r>
                        <a:rPr lang="th-TH" sz="2400" dirty="0" smtClean="0">
                          <a:latin typeface="Angsana New"/>
                          <a:ea typeface="Calibri"/>
                          <a:cs typeface="+mj-cs"/>
                        </a:rPr>
                        <a:t>ก็เปลี่ยนเป็น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สีแดง แบบ</a:t>
                      </a:r>
                      <a:r>
                        <a:rPr lang="th-TH" sz="2400" dirty="0" smtClean="0">
                          <a:latin typeface="Angsana New"/>
                          <a:ea typeface="Calibri"/>
                          <a:cs typeface="+mj-cs"/>
                        </a:rPr>
                        <a:t>นี้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th-TH" sz="2400" dirty="0" smtClean="0">
                        <a:latin typeface="Angsana New"/>
                        <a:ea typeface="Calibri"/>
                        <a:cs typeface="+mj-cs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2400" dirty="0">
                          <a:latin typeface="Calibri"/>
                          <a:ea typeface="Calibri"/>
                          <a:cs typeface="+mj-cs"/>
                        </a:rPr>
                        <a:t>สมัครสมาชิก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1 .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ชื่อ </a:t>
                      </a:r>
                      <a:r>
                        <a:rPr lang="en-US" sz="2400" dirty="0">
                          <a:latin typeface="Angsana New"/>
                          <a:ea typeface="Calibri"/>
                          <a:cs typeface="+mj-cs"/>
                        </a:rPr>
                        <a:t>–</a:t>
                      </a:r>
                      <a:r>
                        <a:rPr lang="th-TH" sz="2400" dirty="0">
                          <a:latin typeface="Angsana New"/>
                          <a:ea typeface="Calibri"/>
                          <a:cs typeface="+mj-cs"/>
                        </a:rPr>
                        <a:t> นามสกุล</a:t>
                      </a:r>
                      <a:endParaRPr lang="en-US" sz="2400" dirty="0">
                        <a:latin typeface="Calibri"/>
                        <a:ea typeface="Calibri"/>
                        <a:cs typeface="+mj-cs"/>
                      </a:endParaRPr>
                    </a:p>
                  </a:txBody>
                  <a:tcPr marL="54429" marR="54429" marT="0" marB="0">
                    <a:lnL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7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558" name="Picture 2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46602" t="17928" r="30382" b="30252"/>
          <a:stretch>
            <a:fillRect/>
          </a:stretch>
        </p:blipFill>
        <p:spPr bwMode="auto">
          <a:xfrm>
            <a:off x="6948264" y="836712"/>
            <a:ext cx="1833734" cy="2304256"/>
          </a:xfrm>
          <a:prstGeom prst="rect">
            <a:avLst/>
          </a:prstGeom>
          <a:noFill/>
        </p:spPr>
      </p:pic>
      <p:pic>
        <p:nvPicPr>
          <p:cNvPr id="23557" name="Picture 28"/>
          <p:cNvPicPr>
            <a:picLocks noChangeAspect="1" noChangeArrowheads="1"/>
          </p:cNvPicPr>
          <p:nvPr/>
        </p:nvPicPr>
        <p:blipFill>
          <a:blip r:embed="rId3" cstate="print"/>
          <a:srcRect l="28778" t="31409" r="29370" b="61723"/>
          <a:stretch>
            <a:fillRect/>
          </a:stretch>
        </p:blipFill>
        <p:spPr bwMode="auto">
          <a:xfrm>
            <a:off x="4067944" y="5805264"/>
            <a:ext cx="2761134" cy="432048"/>
          </a:xfrm>
          <a:prstGeom prst="rect">
            <a:avLst/>
          </a:prstGeom>
          <a:noFill/>
        </p:spPr>
      </p:pic>
      <p:cxnSp>
        <p:nvCxnSpPr>
          <p:cNvPr id="22" name="ตัวเชื่อมต่อโค้ง 21"/>
          <p:cNvCxnSpPr/>
          <p:nvPr/>
        </p:nvCxnSpPr>
        <p:spPr>
          <a:xfrm rot="5400000">
            <a:off x="6444208" y="1772816"/>
            <a:ext cx="1872208" cy="14401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 l="26837" t="26203" r="26674" b="21625"/>
          <a:stretch>
            <a:fillRect/>
          </a:stretch>
        </p:blipFill>
        <p:spPr bwMode="auto">
          <a:xfrm>
            <a:off x="899592" y="548680"/>
            <a:ext cx="8064896" cy="54006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 l="5172" t="27359" r="52767" b="11610"/>
          <a:stretch>
            <a:fillRect/>
          </a:stretch>
        </p:blipFill>
        <p:spPr bwMode="auto">
          <a:xfrm>
            <a:off x="899592" y="188640"/>
            <a:ext cx="8064896" cy="652051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 l="5172" t="51969" r="52767" b="20469"/>
          <a:stretch>
            <a:fillRect/>
          </a:stretch>
        </p:blipFill>
        <p:spPr bwMode="auto">
          <a:xfrm>
            <a:off x="899592" y="764704"/>
            <a:ext cx="7992888" cy="324036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 l="5254" t="27188" r="52685" b="69859"/>
          <a:stretch>
            <a:fillRect/>
          </a:stretch>
        </p:blipFill>
        <p:spPr bwMode="auto">
          <a:xfrm>
            <a:off x="899592" y="404664"/>
            <a:ext cx="7992888" cy="315509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629</Words>
  <Application>Microsoft Office PowerPoint</Application>
  <PresentationFormat>นำเสนอทางหน้าจอ (4:3)</PresentationFormat>
  <Paragraphs>167</Paragraphs>
  <Slides>15</Slides>
  <Notes>1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15</vt:i4>
      </vt:variant>
    </vt:vector>
  </HeadingPairs>
  <TitlesOfParts>
    <vt:vector size="16" baseType="lpstr">
      <vt:lpstr>ชุดรูปแบบของ Office</vt:lpstr>
      <vt:lpstr>ภาพนิ่ง 1</vt:lpstr>
      <vt:lpstr>ภาพนิ่ง 2</vt:lpstr>
      <vt:lpstr>ภาพนิ่ง 3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  <vt:lpstr>ภาพนิ่ง 10</vt:lpstr>
      <vt:lpstr>ภาพนิ่ง 11</vt:lpstr>
      <vt:lpstr>ภาพนิ่ง 12</vt:lpstr>
      <vt:lpstr>ภาพนิ่ง 13</vt:lpstr>
      <vt:lpstr>ภาพนิ่ง 14</vt:lpstr>
      <vt:lpstr>ภาพนิ่ง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user</dc:creator>
  <cp:lastModifiedBy>user</cp:lastModifiedBy>
  <cp:revision>16</cp:revision>
  <dcterms:created xsi:type="dcterms:W3CDTF">2013-12-12T14:26:16Z</dcterms:created>
  <dcterms:modified xsi:type="dcterms:W3CDTF">2013-12-12T17:03:30Z</dcterms:modified>
</cp:coreProperties>
</file>